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7772400" cy="1005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1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9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7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8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7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0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7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5048-CB0E-4038-91C4-B6E838A36BFC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64AB-43D6-4E00-88E7-7C97F4936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935228-F74A-4D80-A301-14F290686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311" y="0"/>
            <a:ext cx="2447711" cy="10058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42E21DE-AD32-4C4B-AE19-BD1DBFC6C0D5}"/>
              </a:ext>
            </a:extLst>
          </p:cNvPr>
          <p:cNvSpPr txBox="1"/>
          <p:nvPr/>
        </p:nvSpPr>
        <p:spPr>
          <a:xfrm>
            <a:off x="2880021" y="3239159"/>
            <a:ext cx="17086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Vineyards: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Southwind &amp; Summit View</a:t>
            </a:r>
          </a:p>
          <a:p>
            <a:pPr defTabSz="591663"/>
            <a:endParaRPr lang="en-US" sz="1000" b="1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AVA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Walla Walla Valley</a:t>
            </a:r>
          </a:p>
          <a:p>
            <a:pPr defTabSz="591663"/>
            <a:endParaRPr lang="en-US" sz="1000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Blend:</a:t>
            </a:r>
          </a:p>
          <a:p>
            <a:pPr defTabSz="591663"/>
            <a:r>
              <a:rPr lang="en-US" sz="1000" i="1" dirty="0">
                <a:solidFill>
                  <a:srgbClr val="2222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90% Malbec, 10% Cabernet Sauvignon</a:t>
            </a:r>
          </a:p>
          <a:p>
            <a:pPr defTabSz="591663"/>
            <a:endParaRPr lang="en-US" sz="1000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Alcohol: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14.7%</a:t>
            </a:r>
          </a:p>
          <a:p>
            <a:pPr defTabSz="591663"/>
            <a:endParaRPr lang="en-US" sz="1000" b="1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pH:</a:t>
            </a:r>
            <a:br>
              <a:rPr lang="en-US" sz="1000" b="1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i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3.76 </a:t>
            </a:r>
          </a:p>
          <a:p>
            <a:pPr defTabSz="591663"/>
            <a:b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Oak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20% new French, 80% neutral</a:t>
            </a:r>
          </a:p>
          <a:p>
            <a:pPr defTabSz="591663"/>
            <a:endParaRPr lang="en-US" sz="1000" b="1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Aging: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19 months</a:t>
            </a:r>
          </a:p>
          <a:p>
            <a:pPr defTabSz="591663"/>
            <a:endParaRPr lang="en-US" sz="1000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r>
              <a:rPr lang="en-US" sz="1000" b="1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Total Production</a:t>
            </a:r>
          </a:p>
          <a:p>
            <a:pPr defTabSz="591663"/>
            <a:r>
              <a:rPr lang="en-US" sz="1000" i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257 cases</a:t>
            </a:r>
          </a:p>
          <a:p>
            <a:pPr defTabSz="591663"/>
            <a:endParaRPr lang="en-US" sz="1000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/>
            <a:endParaRPr lang="en-US" sz="1000" b="1" i="1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556CA3-C4CA-435E-8D4D-DAFC6E827559}"/>
              </a:ext>
            </a:extLst>
          </p:cNvPr>
          <p:cNvSpPr txBox="1"/>
          <p:nvPr/>
        </p:nvSpPr>
        <p:spPr>
          <a:xfrm>
            <a:off x="4588623" y="3199070"/>
            <a:ext cx="2834372" cy="269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91663">
              <a:lnSpc>
                <a:spcPct val="125000"/>
              </a:lnSpc>
            </a:pPr>
            <a:r>
              <a:rPr lang="en-US" sz="105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Description</a:t>
            </a:r>
          </a:p>
          <a:p>
            <a:pPr defTabSz="591663">
              <a:lnSpc>
                <a:spcPct val="125000"/>
              </a:lnSpc>
            </a:pPr>
            <a:r>
              <a:rPr lang="en-US" sz="1050" dirty="0">
                <a:solidFill>
                  <a:srgbClr val="222222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Blueberries, blackberries, white pepper, bark and steak. Viscous mid-palate. Some mineral notes of wet river stone, with cumin, plum and marmalade.</a:t>
            </a:r>
          </a:p>
          <a:p>
            <a:pPr defTabSz="591663">
              <a:lnSpc>
                <a:spcPct val="125000"/>
              </a:lnSpc>
            </a:pPr>
            <a:endParaRPr lang="en-US" sz="1050" dirty="0">
              <a:solidFill>
                <a:srgbClr val="222222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>
              <a:lnSpc>
                <a:spcPct val="125000"/>
              </a:lnSpc>
            </a:pPr>
            <a:r>
              <a:rPr lang="en-US" sz="1050" b="1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Art &amp; Wine</a:t>
            </a:r>
          </a:p>
          <a:p>
            <a:pPr defTabSz="591663">
              <a:lnSpc>
                <a:spcPct val="125000"/>
              </a:lnSpc>
            </a:pPr>
            <a:r>
              <a:rPr lang="en-US" sz="105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Lucas </a:t>
            </a:r>
            <a:r>
              <a:rPr lang="en-US" sz="1050" dirty="0" err="1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Dumrauf</a:t>
            </a:r>
            <a:r>
              <a:rPr lang="en-US" sz="105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050" dirty="0" err="1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Guamini</a:t>
            </a:r>
            <a:r>
              <a:rPr lang="en-US" sz="105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Argentina.</a:t>
            </a:r>
          </a:p>
          <a:p>
            <a:pPr defTabSz="591663">
              <a:lnSpc>
                <a:spcPct val="125000"/>
              </a:lnSpc>
            </a:pPr>
            <a:endParaRPr lang="en-US" sz="1050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>
              <a:lnSpc>
                <a:spcPct val="125000"/>
              </a:lnSpc>
            </a:pPr>
            <a:r>
              <a:rPr lang="en-US" sz="105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Photograph: “Two Rocks” taken October 2, 2016.</a:t>
            </a:r>
          </a:p>
          <a:p>
            <a:pPr defTabSz="591663">
              <a:lnSpc>
                <a:spcPct val="125000"/>
              </a:lnSpc>
            </a:pPr>
            <a:endParaRPr lang="en-US" sz="1050" dirty="0">
              <a:solidFill>
                <a:prstClr val="black"/>
              </a:solidFill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591663">
              <a:lnSpc>
                <a:spcPct val="125000"/>
              </a:lnSpc>
            </a:pPr>
            <a:r>
              <a:rPr lang="en-US" sz="1050" dirty="0">
                <a:solidFill>
                  <a:prstClr val="black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Ashley Trout, Owner &amp; Winemaker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7F9985-ED35-49C5-A40E-6D81DD232E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965" y="8734078"/>
            <a:ext cx="1680220" cy="7809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4B459C-C0DB-44BE-8EA2-AE0A50F423B0}"/>
              </a:ext>
            </a:extLst>
          </p:cNvPr>
          <p:cNvSpPr txBox="1"/>
          <p:nvPr/>
        </p:nvSpPr>
        <p:spPr>
          <a:xfrm>
            <a:off x="0" y="9498681"/>
            <a:ext cx="7772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1249 Lyday Land, Walla Walla, WA 99362  |  509-563-2191  |  wine@brookandbull.com  |   brookandbull.com</a:t>
            </a: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90F9CE-9C5E-4CBF-BFAB-FC3FF9452D53}"/>
              </a:ext>
            </a:extLst>
          </p:cNvPr>
          <p:cNvSpPr txBox="1"/>
          <p:nvPr/>
        </p:nvSpPr>
        <p:spPr>
          <a:xfrm>
            <a:off x="2885530" y="2743200"/>
            <a:ext cx="488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2020 Malbec</a:t>
            </a:r>
            <a:endParaRPr lang="en-US" b="1" dirty="0">
              <a:solidFill>
                <a:prstClr val="black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951BD4-15C7-4475-A7EA-C440444C41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357" y="788708"/>
            <a:ext cx="3159834" cy="147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7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5356</TotalTime>
  <Words>129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Kick off Newsletter/interview</dc:title>
  <dc:creator>Kathy Byrd</dc:creator>
  <cp:lastModifiedBy> </cp:lastModifiedBy>
  <cp:revision>17</cp:revision>
  <dcterms:created xsi:type="dcterms:W3CDTF">2022-01-10T20:13:06Z</dcterms:created>
  <dcterms:modified xsi:type="dcterms:W3CDTF">2022-08-01T18:11:44Z</dcterms:modified>
</cp:coreProperties>
</file>