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Lst>
  <p:sldSz cx="7772400" cy="10058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94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265048-CB0E-4038-91C4-B6E838A36BFC}" type="datetimeFigureOut">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064AB-43D6-4E00-88E7-7C97F4936EBC}" type="slidenum">
              <a:rPr lang="en-US" smtClean="0"/>
              <a:t>‹#›</a:t>
            </a:fld>
            <a:endParaRPr lang="en-US"/>
          </a:p>
        </p:txBody>
      </p:sp>
    </p:spTree>
    <p:extLst>
      <p:ext uri="{BB962C8B-B14F-4D97-AF65-F5344CB8AC3E}">
        <p14:creationId xmlns:p14="http://schemas.microsoft.com/office/powerpoint/2010/main" val="87781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65048-CB0E-4038-91C4-B6E838A36BFC}" type="datetimeFigureOut">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064AB-43D6-4E00-88E7-7C97F4936EBC}" type="slidenum">
              <a:rPr lang="en-US" smtClean="0"/>
              <a:t>‹#›</a:t>
            </a:fld>
            <a:endParaRPr lang="en-US"/>
          </a:p>
        </p:txBody>
      </p:sp>
    </p:spTree>
    <p:extLst>
      <p:ext uri="{BB962C8B-B14F-4D97-AF65-F5344CB8AC3E}">
        <p14:creationId xmlns:p14="http://schemas.microsoft.com/office/powerpoint/2010/main" val="2663736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65048-CB0E-4038-91C4-B6E838A36BFC}" type="datetimeFigureOut">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064AB-43D6-4E00-88E7-7C97F4936EBC}" type="slidenum">
              <a:rPr lang="en-US" smtClean="0"/>
              <a:t>‹#›</a:t>
            </a:fld>
            <a:endParaRPr lang="en-US"/>
          </a:p>
        </p:txBody>
      </p:sp>
    </p:spTree>
    <p:extLst>
      <p:ext uri="{BB962C8B-B14F-4D97-AF65-F5344CB8AC3E}">
        <p14:creationId xmlns:p14="http://schemas.microsoft.com/office/powerpoint/2010/main" val="20658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65048-CB0E-4038-91C4-B6E838A36BFC}" type="datetimeFigureOut">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064AB-43D6-4E00-88E7-7C97F4936EBC}" type="slidenum">
              <a:rPr lang="en-US" smtClean="0"/>
              <a:t>‹#›</a:t>
            </a:fld>
            <a:endParaRPr lang="en-US"/>
          </a:p>
        </p:txBody>
      </p:sp>
    </p:spTree>
    <p:extLst>
      <p:ext uri="{BB962C8B-B14F-4D97-AF65-F5344CB8AC3E}">
        <p14:creationId xmlns:p14="http://schemas.microsoft.com/office/powerpoint/2010/main" val="147699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65048-CB0E-4038-91C4-B6E838A36BFC}" type="datetimeFigureOut">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064AB-43D6-4E00-88E7-7C97F4936EBC}" type="slidenum">
              <a:rPr lang="en-US" smtClean="0"/>
              <a:t>‹#›</a:t>
            </a:fld>
            <a:endParaRPr lang="en-US"/>
          </a:p>
        </p:txBody>
      </p:sp>
    </p:spTree>
    <p:extLst>
      <p:ext uri="{BB962C8B-B14F-4D97-AF65-F5344CB8AC3E}">
        <p14:creationId xmlns:p14="http://schemas.microsoft.com/office/powerpoint/2010/main" val="311967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265048-CB0E-4038-91C4-B6E838A36BFC}" type="datetimeFigureOut">
              <a:rPr lang="en-US" smtClean="0"/>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064AB-43D6-4E00-88E7-7C97F4936EBC}" type="slidenum">
              <a:rPr lang="en-US" smtClean="0"/>
              <a:t>‹#›</a:t>
            </a:fld>
            <a:endParaRPr lang="en-US"/>
          </a:p>
        </p:txBody>
      </p:sp>
    </p:spTree>
    <p:extLst>
      <p:ext uri="{BB962C8B-B14F-4D97-AF65-F5344CB8AC3E}">
        <p14:creationId xmlns:p14="http://schemas.microsoft.com/office/powerpoint/2010/main" val="406648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265048-CB0E-4038-91C4-B6E838A36BFC}" type="datetimeFigureOut">
              <a:rPr lang="en-US" smtClean="0"/>
              <a:t>7/7/2022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064AB-43D6-4E00-88E7-7C97F4936EBC}" type="slidenum">
              <a:rPr lang="en-US" smtClean="0"/>
              <a:t>‹#›</a:t>
            </a:fld>
            <a:endParaRPr lang="en-US"/>
          </a:p>
        </p:txBody>
      </p:sp>
    </p:spTree>
    <p:extLst>
      <p:ext uri="{BB962C8B-B14F-4D97-AF65-F5344CB8AC3E}">
        <p14:creationId xmlns:p14="http://schemas.microsoft.com/office/powerpoint/2010/main" val="382107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265048-CB0E-4038-91C4-B6E838A36BFC}" type="datetimeFigureOut">
              <a:rPr lang="en-US" smtClean="0"/>
              <a:t>7/7/2022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064AB-43D6-4E00-88E7-7C97F4936EBC}" type="slidenum">
              <a:rPr lang="en-US" smtClean="0"/>
              <a:t>‹#›</a:t>
            </a:fld>
            <a:endParaRPr lang="en-US"/>
          </a:p>
        </p:txBody>
      </p:sp>
    </p:spTree>
    <p:extLst>
      <p:ext uri="{BB962C8B-B14F-4D97-AF65-F5344CB8AC3E}">
        <p14:creationId xmlns:p14="http://schemas.microsoft.com/office/powerpoint/2010/main" val="153663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65048-CB0E-4038-91C4-B6E838A36BFC}" type="datetimeFigureOut">
              <a:rPr lang="en-US" smtClean="0"/>
              <a:t>7/7/2022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064AB-43D6-4E00-88E7-7C97F4936EBC}" type="slidenum">
              <a:rPr lang="en-US" smtClean="0"/>
              <a:t>‹#›</a:t>
            </a:fld>
            <a:endParaRPr lang="en-US"/>
          </a:p>
        </p:txBody>
      </p:sp>
    </p:spTree>
    <p:extLst>
      <p:ext uri="{BB962C8B-B14F-4D97-AF65-F5344CB8AC3E}">
        <p14:creationId xmlns:p14="http://schemas.microsoft.com/office/powerpoint/2010/main" val="2055807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2265048-CB0E-4038-91C4-B6E838A36BFC}" type="datetimeFigureOut">
              <a:rPr lang="en-US" smtClean="0"/>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064AB-43D6-4E00-88E7-7C97F4936EBC}" type="slidenum">
              <a:rPr lang="en-US" smtClean="0"/>
              <a:t>‹#›</a:t>
            </a:fld>
            <a:endParaRPr lang="en-US"/>
          </a:p>
        </p:txBody>
      </p:sp>
    </p:spTree>
    <p:extLst>
      <p:ext uri="{BB962C8B-B14F-4D97-AF65-F5344CB8AC3E}">
        <p14:creationId xmlns:p14="http://schemas.microsoft.com/office/powerpoint/2010/main" val="61520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2265048-CB0E-4038-91C4-B6E838A36BFC}" type="datetimeFigureOut">
              <a:rPr lang="en-US" smtClean="0"/>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064AB-43D6-4E00-88E7-7C97F4936EBC}" type="slidenum">
              <a:rPr lang="en-US" smtClean="0"/>
              <a:t>‹#›</a:t>
            </a:fld>
            <a:endParaRPr lang="en-US"/>
          </a:p>
        </p:txBody>
      </p:sp>
    </p:spTree>
    <p:extLst>
      <p:ext uri="{BB962C8B-B14F-4D97-AF65-F5344CB8AC3E}">
        <p14:creationId xmlns:p14="http://schemas.microsoft.com/office/powerpoint/2010/main" val="255767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2265048-CB0E-4038-91C4-B6E838A36BFC}" type="datetimeFigureOut">
              <a:rPr lang="en-US" smtClean="0"/>
              <a:t>7/7/2022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2D064AB-43D6-4E00-88E7-7C97F4936EBC}" type="slidenum">
              <a:rPr lang="en-US" smtClean="0"/>
              <a:t>‹#›</a:t>
            </a:fld>
            <a:endParaRPr lang="en-US"/>
          </a:p>
        </p:txBody>
      </p:sp>
    </p:spTree>
    <p:extLst>
      <p:ext uri="{BB962C8B-B14F-4D97-AF65-F5344CB8AC3E}">
        <p14:creationId xmlns:p14="http://schemas.microsoft.com/office/powerpoint/2010/main" val="3428793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E935228-F74A-4D80-A301-14F2906866F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58628" y="0"/>
            <a:ext cx="2543077" cy="10058399"/>
          </a:xfrm>
          <a:prstGeom prst="rect">
            <a:avLst/>
          </a:prstGeom>
        </p:spPr>
      </p:pic>
      <p:sp>
        <p:nvSpPr>
          <p:cNvPr id="7" name="TextBox 6">
            <a:extLst>
              <a:ext uri="{FF2B5EF4-FFF2-40B4-BE49-F238E27FC236}">
                <a16:creationId xmlns:a16="http://schemas.microsoft.com/office/drawing/2014/main" id="{742E21DE-AD32-4C4B-AE19-BD1DBFC6C0D5}"/>
              </a:ext>
            </a:extLst>
          </p:cNvPr>
          <p:cNvSpPr txBox="1"/>
          <p:nvPr/>
        </p:nvSpPr>
        <p:spPr>
          <a:xfrm>
            <a:off x="2880021" y="3239159"/>
            <a:ext cx="1708602" cy="3323987"/>
          </a:xfrm>
          <a:prstGeom prst="rect">
            <a:avLst/>
          </a:prstGeom>
          <a:noFill/>
        </p:spPr>
        <p:txBody>
          <a:bodyPr wrap="square" rtlCol="0">
            <a:spAutoFit/>
          </a:bodyPr>
          <a:lstStyle/>
          <a:p>
            <a:pPr defTabSz="591663"/>
            <a:r>
              <a:rPr lang="en-US" sz="1000" b="1" i="1" dirty="0">
                <a:solidFill>
                  <a:prstClr val="black"/>
                </a:solidFill>
                <a:latin typeface="Georgia" panose="02040502050405020303" pitchFamily="18" charset="0"/>
                <a:ea typeface="Calibri" panose="020F0502020204030204" pitchFamily="34" charset="0"/>
                <a:cs typeface="Arial" panose="020B0604020202020204" pitchFamily="34" charset="0"/>
              </a:rPr>
              <a:t>AVA</a:t>
            </a:r>
          </a:p>
          <a:p>
            <a:pPr defTabSz="591663"/>
            <a:r>
              <a:rPr lang="en-US" sz="1000" i="1" dirty="0">
                <a:solidFill>
                  <a:prstClr val="black"/>
                </a:solidFill>
                <a:latin typeface="Georgia" panose="02040502050405020303" pitchFamily="18" charset="0"/>
                <a:ea typeface="Calibri" panose="020F0502020204030204" pitchFamily="34" charset="0"/>
                <a:cs typeface="Arial" panose="020B0604020202020204" pitchFamily="34" charset="0"/>
              </a:rPr>
              <a:t>Walla Walla Valley</a:t>
            </a:r>
          </a:p>
          <a:p>
            <a:pPr defTabSz="591663"/>
            <a:endParaRPr lang="en-US" sz="1000" i="1" dirty="0">
              <a:solidFill>
                <a:prstClr val="black"/>
              </a:solidFill>
              <a:latin typeface="Georgia" panose="02040502050405020303" pitchFamily="18" charset="0"/>
              <a:ea typeface="Calibri" panose="020F0502020204030204" pitchFamily="34" charset="0"/>
              <a:cs typeface="Arial" panose="020B0604020202020204" pitchFamily="34" charset="0"/>
            </a:endParaRPr>
          </a:p>
          <a:p>
            <a:pPr defTabSz="591663"/>
            <a:r>
              <a:rPr lang="en-US" sz="1000" b="1" i="1" dirty="0">
                <a:solidFill>
                  <a:prstClr val="black"/>
                </a:solidFill>
                <a:latin typeface="Georgia" panose="02040502050405020303" pitchFamily="18" charset="0"/>
                <a:ea typeface="Calibri" panose="020F0502020204030204" pitchFamily="34" charset="0"/>
                <a:cs typeface="Arial" panose="020B0604020202020204" pitchFamily="34" charset="0"/>
              </a:rPr>
              <a:t>Blend:</a:t>
            </a:r>
          </a:p>
          <a:p>
            <a:pPr defTabSz="591663"/>
            <a:r>
              <a:rPr lang="en-US" sz="1000" i="1" dirty="0">
                <a:solidFill>
                  <a:srgbClr val="222222"/>
                </a:solidFill>
                <a:latin typeface="Georgia" panose="02040502050405020303" pitchFamily="18" charset="0"/>
                <a:ea typeface="Calibri" panose="020F0502020204030204" pitchFamily="34" charset="0"/>
                <a:cs typeface="Arial" panose="020B0604020202020204" pitchFamily="34" charset="0"/>
              </a:rPr>
              <a:t>100% Malbec</a:t>
            </a:r>
          </a:p>
          <a:p>
            <a:pPr defTabSz="591663"/>
            <a:endParaRPr lang="en-US" sz="1000" i="1" dirty="0">
              <a:solidFill>
                <a:prstClr val="black"/>
              </a:solidFill>
              <a:latin typeface="Georgia" panose="02040502050405020303" pitchFamily="18" charset="0"/>
              <a:ea typeface="Calibri" panose="020F0502020204030204" pitchFamily="34" charset="0"/>
              <a:cs typeface="Arial" panose="020B0604020202020204" pitchFamily="34" charset="0"/>
            </a:endParaRPr>
          </a:p>
          <a:p>
            <a:pPr defTabSz="591663"/>
            <a:r>
              <a:rPr lang="en-US" sz="1000" b="1" i="1" dirty="0">
                <a:solidFill>
                  <a:prstClr val="black"/>
                </a:solidFill>
                <a:latin typeface="Georgia" panose="02040502050405020303" pitchFamily="18" charset="0"/>
                <a:ea typeface="Calibri" panose="020F0502020204030204" pitchFamily="34" charset="0"/>
                <a:cs typeface="Arial" panose="020B0604020202020204" pitchFamily="34" charset="0"/>
              </a:rPr>
              <a:t>Alcohol:</a:t>
            </a:r>
          </a:p>
          <a:p>
            <a:pPr defTabSz="591663"/>
            <a:r>
              <a:rPr lang="en-US" sz="1000" i="1" dirty="0">
                <a:solidFill>
                  <a:srgbClr val="FF0000"/>
                </a:solidFill>
                <a:latin typeface="Georgia" panose="02040502050405020303" pitchFamily="18" charset="0"/>
                <a:ea typeface="Calibri" panose="020F0502020204030204" pitchFamily="34" charset="0"/>
                <a:cs typeface="Arial" panose="020B0604020202020204" pitchFamily="34" charset="0"/>
              </a:rPr>
              <a:t>14.6%</a:t>
            </a:r>
          </a:p>
          <a:p>
            <a:pPr defTabSz="591663"/>
            <a:endParaRPr lang="en-US" sz="1000" b="1" i="1" dirty="0">
              <a:solidFill>
                <a:prstClr val="black"/>
              </a:solidFill>
              <a:latin typeface="Georgia" panose="02040502050405020303" pitchFamily="18" charset="0"/>
              <a:ea typeface="Calibri" panose="020F0502020204030204" pitchFamily="34" charset="0"/>
              <a:cs typeface="Arial" panose="020B0604020202020204" pitchFamily="34" charset="0"/>
            </a:endParaRPr>
          </a:p>
          <a:p>
            <a:pPr defTabSz="591663"/>
            <a:r>
              <a:rPr lang="en-US" sz="1000" b="1" i="1" dirty="0">
                <a:latin typeface="Georgia" panose="02040502050405020303" pitchFamily="18" charset="0"/>
                <a:ea typeface="Calibri" panose="020F0502020204030204" pitchFamily="34" charset="0"/>
                <a:cs typeface="Arial" panose="020B0604020202020204" pitchFamily="34" charset="0"/>
              </a:rPr>
              <a:t>Ph:</a:t>
            </a:r>
            <a:br>
              <a:rPr lang="en-US" sz="1000" b="1" i="1" dirty="0">
                <a:latin typeface="Georgia" panose="02040502050405020303" pitchFamily="18" charset="0"/>
                <a:ea typeface="Calibri" panose="020F0502020204030204" pitchFamily="34" charset="0"/>
                <a:cs typeface="Arial" panose="020B0604020202020204" pitchFamily="34" charset="0"/>
              </a:rPr>
            </a:br>
            <a:r>
              <a:rPr lang="en-US" sz="1000" i="1" dirty="0">
                <a:solidFill>
                  <a:srgbClr val="FF0000"/>
                </a:solidFill>
                <a:latin typeface="Georgia" panose="02040502050405020303" pitchFamily="18" charset="0"/>
                <a:ea typeface="Calibri" panose="020F0502020204030204" pitchFamily="34" charset="0"/>
                <a:cs typeface="Arial" panose="020B0604020202020204" pitchFamily="34" charset="0"/>
              </a:rPr>
              <a:t>3.80 pH</a:t>
            </a:r>
          </a:p>
          <a:p>
            <a:pPr defTabSz="591663"/>
            <a:br>
              <a:rPr lang="en-US" sz="1000" b="1" i="1" dirty="0">
                <a:solidFill>
                  <a:prstClr val="black"/>
                </a:solidFill>
                <a:latin typeface="Georgia" panose="02040502050405020303" pitchFamily="18" charset="0"/>
                <a:ea typeface="Calibri" panose="020F0502020204030204" pitchFamily="34" charset="0"/>
                <a:cs typeface="Arial" panose="020B0604020202020204" pitchFamily="34" charset="0"/>
              </a:rPr>
            </a:br>
            <a:r>
              <a:rPr lang="en-US" sz="1000" b="1" i="1" dirty="0">
                <a:solidFill>
                  <a:srgbClr val="FF0000"/>
                </a:solidFill>
                <a:latin typeface="Georgia" panose="02040502050405020303" pitchFamily="18" charset="0"/>
                <a:ea typeface="Calibri" panose="020F0502020204030204" pitchFamily="34" charset="0"/>
                <a:cs typeface="Arial" panose="020B0604020202020204" pitchFamily="34" charset="0"/>
              </a:rPr>
              <a:t>Oak</a:t>
            </a:r>
          </a:p>
          <a:p>
            <a:pPr defTabSz="591663"/>
            <a:endParaRPr lang="en-US" sz="1000" i="1" dirty="0">
              <a:solidFill>
                <a:prstClr val="black"/>
              </a:solidFill>
              <a:latin typeface="Georgia" panose="02040502050405020303" pitchFamily="18" charset="0"/>
              <a:ea typeface="Calibri" panose="020F0502020204030204" pitchFamily="34" charset="0"/>
              <a:cs typeface="Arial" panose="020B0604020202020204" pitchFamily="34" charset="0"/>
            </a:endParaRPr>
          </a:p>
          <a:p>
            <a:pPr defTabSz="591663"/>
            <a:endParaRPr lang="en-US" sz="1000" b="1" i="1" dirty="0">
              <a:solidFill>
                <a:prstClr val="black"/>
              </a:solidFill>
              <a:latin typeface="Georgia" panose="02040502050405020303" pitchFamily="18" charset="0"/>
              <a:ea typeface="Calibri" panose="020F0502020204030204" pitchFamily="34" charset="0"/>
              <a:cs typeface="Arial" panose="020B0604020202020204" pitchFamily="34" charset="0"/>
            </a:endParaRPr>
          </a:p>
          <a:p>
            <a:pPr defTabSz="591663"/>
            <a:r>
              <a:rPr lang="en-US" sz="1000" b="1" i="1" dirty="0">
                <a:solidFill>
                  <a:prstClr val="black"/>
                </a:solidFill>
                <a:latin typeface="Georgia" panose="02040502050405020303" pitchFamily="18" charset="0"/>
                <a:ea typeface="Calibri" panose="020F0502020204030204" pitchFamily="34" charset="0"/>
                <a:cs typeface="Arial" panose="020B0604020202020204" pitchFamily="34" charset="0"/>
              </a:rPr>
              <a:t>Aging:</a:t>
            </a:r>
          </a:p>
          <a:p>
            <a:pPr defTabSz="591663"/>
            <a:r>
              <a:rPr lang="en-US" sz="1000" i="1" dirty="0">
                <a:solidFill>
                  <a:prstClr val="black"/>
                </a:solidFill>
                <a:latin typeface="Georgia" panose="02040502050405020303" pitchFamily="18" charset="0"/>
                <a:ea typeface="Calibri" panose="020F0502020204030204" pitchFamily="34" charset="0"/>
                <a:cs typeface="Arial" panose="020B0604020202020204" pitchFamily="34" charset="0"/>
              </a:rPr>
              <a:t>18 months neutral oak</a:t>
            </a:r>
          </a:p>
          <a:p>
            <a:pPr defTabSz="591663"/>
            <a:endParaRPr lang="en-US" sz="1000" i="1" dirty="0">
              <a:solidFill>
                <a:prstClr val="black"/>
              </a:solidFill>
              <a:latin typeface="Georgia" panose="02040502050405020303" pitchFamily="18" charset="0"/>
              <a:ea typeface="Calibri" panose="020F0502020204030204" pitchFamily="34" charset="0"/>
              <a:cs typeface="Arial" panose="020B0604020202020204" pitchFamily="34" charset="0"/>
            </a:endParaRPr>
          </a:p>
          <a:p>
            <a:pPr defTabSz="591663"/>
            <a:r>
              <a:rPr lang="en-US" sz="1000" b="1" i="1" dirty="0">
                <a:solidFill>
                  <a:prstClr val="black"/>
                </a:solidFill>
                <a:latin typeface="Georgia" panose="02040502050405020303" pitchFamily="18" charset="0"/>
                <a:ea typeface="Calibri" panose="020F0502020204030204" pitchFamily="34" charset="0"/>
                <a:cs typeface="Arial" panose="020B0604020202020204" pitchFamily="34" charset="0"/>
              </a:rPr>
              <a:t>Total Production</a:t>
            </a:r>
          </a:p>
          <a:p>
            <a:pPr defTabSz="591663"/>
            <a:r>
              <a:rPr lang="en-US" sz="1000" i="1" dirty="0">
                <a:solidFill>
                  <a:prstClr val="black"/>
                </a:solidFill>
                <a:latin typeface="Georgia" panose="02040502050405020303" pitchFamily="18" charset="0"/>
                <a:ea typeface="Calibri" panose="020F0502020204030204" pitchFamily="34" charset="0"/>
                <a:cs typeface="Arial" panose="020B0604020202020204" pitchFamily="34" charset="0"/>
              </a:rPr>
              <a:t>288 cases bottled</a:t>
            </a:r>
          </a:p>
          <a:p>
            <a:pPr defTabSz="591663"/>
            <a:endParaRPr lang="en-US" sz="1000" b="1" i="1" dirty="0">
              <a:solidFill>
                <a:prstClr val="black"/>
              </a:solidFill>
              <a:latin typeface="Georgia" panose="02040502050405020303" pitchFamily="18"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3C556CA3-C4CA-435E-8D4D-DAFC6E827559}"/>
              </a:ext>
            </a:extLst>
          </p:cNvPr>
          <p:cNvSpPr txBox="1"/>
          <p:nvPr/>
        </p:nvSpPr>
        <p:spPr>
          <a:xfrm>
            <a:off x="4588623" y="3199070"/>
            <a:ext cx="2834372" cy="5930406"/>
          </a:xfrm>
          <a:prstGeom prst="rect">
            <a:avLst/>
          </a:prstGeom>
          <a:noFill/>
        </p:spPr>
        <p:txBody>
          <a:bodyPr wrap="square" rtlCol="0">
            <a:spAutoFit/>
          </a:bodyPr>
          <a:lstStyle/>
          <a:p>
            <a:pPr defTabSz="591663">
              <a:lnSpc>
                <a:spcPct val="125000"/>
              </a:lnSpc>
            </a:pPr>
            <a:r>
              <a:rPr lang="en-US" sz="1050" b="1" dirty="0">
                <a:solidFill>
                  <a:prstClr val="black"/>
                </a:solidFill>
                <a:latin typeface="Georgia" panose="02040502050405020303" pitchFamily="18" charset="0"/>
                <a:ea typeface="Calibri" panose="020F0502020204030204" pitchFamily="34" charset="0"/>
                <a:cs typeface="Arial" panose="020B0604020202020204" pitchFamily="34" charset="0"/>
              </a:rPr>
              <a:t>Description</a:t>
            </a:r>
          </a:p>
          <a:p>
            <a:pPr defTabSz="591663">
              <a:lnSpc>
                <a:spcPct val="125000"/>
              </a:lnSpc>
            </a:pPr>
            <a:r>
              <a:rPr lang="en-US" sz="1050" dirty="0">
                <a:solidFill>
                  <a:srgbClr val="222222"/>
                </a:solidFill>
                <a:latin typeface="Georgia" panose="02040502050405020303" pitchFamily="18" charset="0"/>
                <a:ea typeface="Calibri" panose="020F0502020204030204" pitchFamily="34" charset="0"/>
                <a:cs typeface="Arial" panose="020B0604020202020204" pitchFamily="34" charset="0"/>
              </a:rPr>
              <a:t>Cigar and plums, brambleberry pie, all kinds of blackberry, raspberry, huckleberry, the works. 1985 cherry coke. Caper berries, leather and lemon. This wine is one of the most tactile we’ve ever made- tannins, mid-palate chewiness, acid, it’s all there.</a:t>
            </a:r>
          </a:p>
          <a:p>
            <a:pPr defTabSz="591663">
              <a:lnSpc>
                <a:spcPct val="125000"/>
              </a:lnSpc>
            </a:pPr>
            <a:endParaRPr lang="en-US" sz="1050" dirty="0">
              <a:solidFill>
                <a:srgbClr val="222222"/>
              </a:solidFill>
              <a:latin typeface="Georgia" panose="02040502050405020303" pitchFamily="18" charset="0"/>
              <a:ea typeface="Calibri" panose="020F0502020204030204" pitchFamily="34" charset="0"/>
              <a:cs typeface="Arial" panose="020B0604020202020204" pitchFamily="34" charset="0"/>
            </a:endParaRPr>
          </a:p>
          <a:p>
            <a:pPr defTabSz="591663">
              <a:lnSpc>
                <a:spcPct val="125000"/>
              </a:lnSpc>
            </a:pPr>
            <a:r>
              <a:rPr lang="en-US" sz="1050" b="1" dirty="0">
                <a:solidFill>
                  <a:prstClr val="black"/>
                </a:solidFill>
                <a:latin typeface="Georgia" panose="02040502050405020303" pitchFamily="18" charset="0"/>
                <a:ea typeface="Calibri" panose="020F0502020204030204" pitchFamily="34" charset="0"/>
                <a:cs typeface="Arial" panose="020B0604020202020204" pitchFamily="34" charset="0"/>
              </a:rPr>
              <a:t>The Art &amp; Wine</a:t>
            </a:r>
          </a:p>
          <a:p>
            <a:pPr defTabSz="591663">
              <a:lnSpc>
                <a:spcPct val="125000"/>
              </a:lnSpc>
            </a:pPr>
            <a:r>
              <a:rPr lang="en-US" sz="1050" dirty="0">
                <a:solidFill>
                  <a:prstClr val="black"/>
                </a:solidFill>
                <a:latin typeface="Georgia" panose="02040502050405020303" pitchFamily="18" charset="0"/>
                <a:ea typeface="Calibri" panose="020F0502020204030204" pitchFamily="34" charset="0"/>
                <a:cs typeface="Arial" panose="020B0604020202020204" pitchFamily="34" charset="0"/>
              </a:rPr>
              <a:t>Brendon Holt </a:t>
            </a:r>
          </a:p>
          <a:p>
            <a:pPr defTabSz="591663">
              <a:lnSpc>
                <a:spcPct val="125000"/>
              </a:lnSpc>
            </a:pPr>
            <a:r>
              <a:rPr lang="en-US" sz="1050" dirty="0">
                <a:solidFill>
                  <a:prstClr val="black"/>
                </a:solidFill>
                <a:latin typeface="Georgia" panose="02040502050405020303" pitchFamily="18" charset="0"/>
                <a:ea typeface="Calibri" panose="020F0502020204030204" pitchFamily="34" charset="0"/>
                <a:cs typeface="Arial" panose="020B0604020202020204" pitchFamily="34" charset="0"/>
              </a:rPr>
              <a:t>Brendon is pretty off the grid.  All he gave us when I finally found him was the following:</a:t>
            </a:r>
          </a:p>
          <a:p>
            <a:pPr defTabSz="591663">
              <a:lnSpc>
                <a:spcPct val="125000"/>
              </a:lnSpc>
            </a:pPr>
            <a:r>
              <a:rPr lang="en-US" sz="1050" dirty="0">
                <a:solidFill>
                  <a:prstClr val="black"/>
                </a:solidFill>
                <a:latin typeface="Georgia" panose="02040502050405020303" pitchFamily="18" charset="0"/>
                <a:ea typeface="Calibri" panose="020F0502020204030204" pitchFamily="34" charset="0"/>
                <a:cs typeface="Arial" panose="020B0604020202020204" pitchFamily="34" charset="0"/>
              </a:rPr>
              <a:t>Bio: Occasional photographer, off and on scribbler of words, rider and tinkerer of bicycles. Can commonly be found strolling or pedaling among the peaks and foothills of the Rocky Mountains of Montana. </a:t>
            </a:r>
          </a:p>
          <a:p>
            <a:pPr defTabSz="591663">
              <a:lnSpc>
                <a:spcPct val="125000"/>
              </a:lnSpc>
            </a:pPr>
            <a:endParaRPr lang="en-US" sz="1050" dirty="0">
              <a:solidFill>
                <a:prstClr val="black"/>
              </a:solidFill>
              <a:latin typeface="Georgia" panose="02040502050405020303" pitchFamily="18" charset="0"/>
              <a:ea typeface="Calibri" panose="020F0502020204030204" pitchFamily="34" charset="0"/>
              <a:cs typeface="Arial" panose="020B0604020202020204" pitchFamily="34" charset="0"/>
            </a:endParaRPr>
          </a:p>
          <a:p>
            <a:pPr defTabSz="591663">
              <a:lnSpc>
                <a:spcPct val="125000"/>
              </a:lnSpc>
            </a:pPr>
            <a:r>
              <a:rPr lang="en-US" sz="1050" dirty="0">
                <a:solidFill>
                  <a:prstClr val="black"/>
                </a:solidFill>
                <a:latin typeface="Georgia" panose="02040502050405020303" pitchFamily="18" charset="0"/>
                <a:ea typeface="Calibri" panose="020F0502020204030204" pitchFamily="34" charset="0"/>
                <a:cs typeface="Arial" panose="020B0604020202020204" pitchFamily="34" charset="0"/>
              </a:rPr>
              <a:t>This photo:</a:t>
            </a:r>
          </a:p>
          <a:p>
            <a:pPr defTabSz="591663">
              <a:lnSpc>
                <a:spcPct val="125000"/>
              </a:lnSpc>
            </a:pPr>
            <a:r>
              <a:rPr lang="en-US" sz="1050" dirty="0">
                <a:solidFill>
                  <a:prstClr val="black"/>
                </a:solidFill>
                <a:latin typeface="Georgia" panose="02040502050405020303" pitchFamily="18" charset="0"/>
                <a:ea typeface="Calibri" panose="020F0502020204030204" pitchFamily="34" charset="0"/>
                <a:cs typeface="Arial" panose="020B0604020202020204" pitchFamily="34" charset="0"/>
              </a:rPr>
              <a:t>Photo Description: Pictured is an old snag submerged in one of the many wetland ponds that dot the forested banks of the Snohomish River in Washington State. Taken on one of my many rambles through the beautiful Lord Hill Regional Park when I lived in the area.</a:t>
            </a:r>
          </a:p>
          <a:p>
            <a:pPr defTabSz="591663">
              <a:lnSpc>
                <a:spcPct val="125000"/>
              </a:lnSpc>
            </a:pPr>
            <a:endParaRPr lang="en-US" sz="1050" dirty="0">
              <a:solidFill>
                <a:prstClr val="black"/>
              </a:solidFill>
              <a:latin typeface="Georgia" panose="02040502050405020303" pitchFamily="18" charset="0"/>
              <a:ea typeface="Calibri" panose="020F0502020204030204" pitchFamily="34" charset="0"/>
              <a:cs typeface="Arial" panose="020B0604020202020204" pitchFamily="34" charset="0"/>
            </a:endParaRPr>
          </a:p>
          <a:p>
            <a:pPr defTabSz="591663">
              <a:lnSpc>
                <a:spcPct val="125000"/>
              </a:lnSpc>
            </a:pPr>
            <a:endParaRPr lang="en-US" sz="1050" dirty="0">
              <a:solidFill>
                <a:prstClr val="black"/>
              </a:solidFill>
              <a:latin typeface="Georgia" panose="02040502050405020303" pitchFamily="18" charset="0"/>
              <a:ea typeface="Calibri" panose="020F0502020204030204" pitchFamily="34" charset="0"/>
              <a:cs typeface="Arial" panose="020B0604020202020204" pitchFamily="34" charset="0"/>
            </a:endParaRPr>
          </a:p>
          <a:p>
            <a:pPr defTabSz="591663">
              <a:lnSpc>
                <a:spcPct val="125000"/>
              </a:lnSpc>
            </a:pPr>
            <a:r>
              <a:rPr lang="en-US" sz="1050" dirty="0">
                <a:solidFill>
                  <a:prstClr val="black"/>
                </a:solidFill>
                <a:latin typeface="Georgia" panose="02040502050405020303" pitchFamily="18" charset="0"/>
                <a:ea typeface="Calibri" panose="020F0502020204030204" pitchFamily="34" charset="0"/>
                <a:cs typeface="Arial" panose="020B0604020202020204" pitchFamily="34" charset="0"/>
              </a:rPr>
              <a:t>            Ashley Trout, Owner &amp; Winemaker</a:t>
            </a:r>
          </a:p>
        </p:txBody>
      </p:sp>
      <p:pic>
        <p:nvPicPr>
          <p:cNvPr id="3" name="Picture 2">
            <a:extLst>
              <a:ext uri="{FF2B5EF4-FFF2-40B4-BE49-F238E27FC236}">
                <a16:creationId xmlns:a16="http://schemas.microsoft.com/office/drawing/2014/main" id="{907F9985-ED35-49C5-A40E-6D81DD232E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2775" y="8802404"/>
            <a:ext cx="1680220" cy="780947"/>
          </a:xfrm>
          <a:prstGeom prst="rect">
            <a:avLst/>
          </a:prstGeom>
        </p:spPr>
      </p:pic>
      <p:sp>
        <p:nvSpPr>
          <p:cNvPr id="2" name="TextBox 1">
            <a:extLst>
              <a:ext uri="{FF2B5EF4-FFF2-40B4-BE49-F238E27FC236}">
                <a16:creationId xmlns:a16="http://schemas.microsoft.com/office/drawing/2014/main" id="{844B459C-C0DB-44BE-8EA2-AE0A50F423B0}"/>
              </a:ext>
            </a:extLst>
          </p:cNvPr>
          <p:cNvSpPr txBox="1"/>
          <p:nvPr/>
        </p:nvSpPr>
        <p:spPr>
          <a:xfrm>
            <a:off x="0" y="9498681"/>
            <a:ext cx="7772400" cy="25391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1249 </a:t>
            </a:r>
            <a:r>
              <a:rPr lang="en-US" sz="1000" dirty="0" err="1">
                <a:latin typeface="Arial" panose="020B0604020202020204" pitchFamily="34" charset="0"/>
                <a:cs typeface="Arial" panose="020B0604020202020204" pitchFamily="34" charset="0"/>
              </a:rPr>
              <a:t>Lyday</a:t>
            </a:r>
            <a:r>
              <a:rPr lang="en-US" sz="1000" dirty="0">
                <a:latin typeface="Arial" panose="020B0604020202020204" pitchFamily="34" charset="0"/>
                <a:cs typeface="Arial" panose="020B0604020202020204" pitchFamily="34" charset="0"/>
              </a:rPr>
              <a:t> Lane, Walla Walla, WA 99362  |  509-563-2191  |  wine@brookandbull.com  |   brookandbull.com</a:t>
            </a:r>
            <a:endParaRPr lang="en-US" sz="1000" dirty="0"/>
          </a:p>
        </p:txBody>
      </p:sp>
      <p:sp>
        <p:nvSpPr>
          <p:cNvPr id="4" name="TextBox 3">
            <a:extLst>
              <a:ext uri="{FF2B5EF4-FFF2-40B4-BE49-F238E27FC236}">
                <a16:creationId xmlns:a16="http://schemas.microsoft.com/office/drawing/2014/main" id="{0B90F9CE-9C5E-4CBF-BFAB-FC3FF9452D53}"/>
              </a:ext>
            </a:extLst>
          </p:cNvPr>
          <p:cNvSpPr txBox="1"/>
          <p:nvPr/>
        </p:nvSpPr>
        <p:spPr>
          <a:xfrm>
            <a:off x="2885530" y="2743200"/>
            <a:ext cx="4886870" cy="369332"/>
          </a:xfrm>
          <a:prstGeom prst="rect">
            <a:avLst/>
          </a:prstGeom>
          <a:noFill/>
        </p:spPr>
        <p:txBody>
          <a:bodyPr wrap="square" rtlCol="0">
            <a:spAutoFit/>
          </a:bodyPr>
          <a:lstStyle/>
          <a:p>
            <a:r>
              <a:rPr lang="en-US" b="1" cap="all" dirty="0">
                <a:solidFill>
                  <a:prstClr val="black"/>
                </a:solidFill>
                <a:latin typeface="Georgia" panose="02040502050405020303" pitchFamily="18" charset="0"/>
                <a:cs typeface="Arial" panose="020B0604020202020204" pitchFamily="34" charset="0"/>
              </a:rPr>
              <a:t>2020 Reserve malbec</a:t>
            </a:r>
            <a:endParaRPr lang="en-US" b="1" dirty="0">
              <a:solidFill>
                <a:prstClr val="black"/>
              </a:solidFill>
              <a:latin typeface="Georgia" panose="02040502050405020303" pitchFamily="18" charset="0"/>
              <a:cs typeface="Arial" panose="020B0604020202020204" pitchFamily="34" charset="0"/>
            </a:endParaRPr>
          </a:p>
        </p:txBody>
      </p:sp>
      <p:pic>
        <p:nvPicPr>
          <p:cNvPr id="10" name="Picture 9">
            <a:extLst>
              <a:ext uri="{FF2B5EF4-FFF2-40B4-BE49-F238E27FC236}">
                <a16:creationId xmlns:a16="http://schemas.microsoft.com/office/drawing/2014/main" id="{61951BD4-15C7-4475-A7EA-C440444C41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38357" y="788708"/>
            <a:ext cx="3159834" cy="1479875"/>
          </a:xfrm>
          <a:prstGeom prst="rect">
            <a:avLst/>
          </a:prstGeom>
        </p:spPr>
      </p:pic>
    </p:spTree>
    <p:extLst>
      <p:ext uri="{BB962C8B-B14F-4D97-AF65-F5344CB8AC3E}">
        <p14:creationId xmlns:p14="http://schemas.microsoft.com/office/powerpoint/2010/main" val="2576179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5363</TotalTime>
  <Words>231</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Kick off Newsletter/interview</dc:title>
  <dc:creator>Kathy Byrd</dc:creator>
  <cp:lastModifiedBy> </cp:lastModifiedBy>
  <cp:revision>18</cp:revision>
  <dcterms:created xsi:type="dcterms:W3CDTF">2022-01-10T20:13:06Z</dcterms:created>
  <dcterms:modified xsi:type="dcterms:W3CDTF">2022-07-07T21:41:16Z</dcterms:modified>
</cp:coreProperties>
</file>